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sldIdLst>
    <p:sldId id="256" r:id="rId2"/>
    <p:sldId id="257" r:id="rId3"/>
    <p:sldId id="261" r:id="rId4"/>
    <p:sldId id="260" r:id="rId5"/>
    <p:sldId id="265" r:id="rId6"/>
    <p:sldId id="264" r:id="rId7"/>
    <p:sldId id="266" r:id="rId8"/>
    <p:sldId id="263" r:id="rId9"/>
    <p:sldId id="267" r:id="rId10"/>
    <p:sldId id="258" r:id="rId11"/>
    <p:sldId id="259" r:id="rId12"/>
    <p:sldId id="262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F208EE75-0A97-48B8-9324-ACDE7908B760}" type="datetimeFigureOut">
              <a:rPr lang="zh-CN" altLang="en-US" smtClean="0"/>
              <a:t>2023/4/15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B4101F34-0E0D-4FB6-BC07-9A50F67BA25D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276793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08EE75-0A97-48B8-9324-ACDE7908B760}" type="datetimeFigureOut">
              <a:rPr lang="zh-CN" altLang="en-US" smtClean="0"/>
              <a:t>2023/4/15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01F34-0E0D-4FB6-BC07-9A50F67BA2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04417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08EE75-0A97-48B8-9324-ACDE7908B760}" type="datetimeFigureOut">
              <a:rPr lang="zh-CN" altLang="en-US" smtClean="0"/>
              <a:t>2023/4/15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01F34-0E0D-4FB6-BC07-9A50F67BA2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87125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08EE75-0A97-48B8-9324-ACDE7908B760}" type="datetimeFigureOut">
              <a:rPr lang="zh-CN" altLang="en-US" smtClean="0"/>
              <a:t>2023/4/15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01F34-0E0D-4FB6-BC07-9A50F67BA2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6043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08EE75-0A97-48B8-9324-ACDE7908B760}" type="datetimeFigureOut">
              <a:rPr lang="zh-CN" altLang="en-US" smtClean="0"/>
              <a:t>2023/4/15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01F34-0E0D-4FB6-BC07-9A50F67BA25D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0283353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08EE75-0A97-48B8-9324-ACDE7908B760}" type="datetimeFigureOut">
              <a:rPr lang="zh-CN" altLang="en-US" smtClean="0"/>
              <a:t>2023/4/15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01F34-0E0D-4FB6-BC07-9A50F67BA2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20813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08EE75-0A97-48B8-9324-ACDE7908B760}" type="datetimeFigureOut">
              <a:rPr lang="zh-CN" altLang="en-US" smtClean="0"/>
              <a:t>2023/4/15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01F34-0E0D-4FB6-BC07-9A50F67BA2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84759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08EE75-0A97-48B8-9324-ACDE7908B760}" type="datetimeFigureOut">
              <a:rPr lang="zh-CN" altLang="en-US" smtClean="0"/>
              <a:t>2023/4/15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01F34-0E0D-4FB6-BC07-9A50F67BA2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1658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08EE75-0A97-48B8-9324-ACDE7908B760}" type="datetimeFigureOut">
              <a:rPr lang="zh-CN" altLang="en-US" smtClean="0"/>
              <a:t>2023/4/15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01F34-0E0D-4FB6-BC07-9A50F67BA2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6907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08EE75-0A97-48B8-9324-ACDE7908B760}" type="datetimeFigureOut">
              <a:rPr lang="zh-CN" altLang="en-US" smtClean="0"/>
              <a:t>2023/4/15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01F34-0E0D-4FB6-BC07-9A50F67BA2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99840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08EE75-0A97-48B8-9324-ACDE7908B760}" type="datetimeFigureOut">
              <a:rPr lang="zh-CN" altLang="en-US" smtClean="0"/>
              <a:t>2023/4/15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01F34-0E0D-4FB6-BC07-9A50F67BA2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70429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F208EE75-0A97-48B8-9324-ACDE7908B760}" type="datetimeFigureOut">
              <a:rPr lang="zh-CN" altLang="en-US" smtClean="0"/>
              <a:t>2023/4/15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B4101F34-0E0D-4FB6-BC07-9A50F67BA2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01810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777DBA-FF67-F436-8B54-585CF78D98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88233" y="1545996"/>
            <a:ext cx="9815533" cy="1403808"/>
          </a:xfrm>
        </p:spPr>
        <p:txBody>
          <a:bodyPr>
            <a:normAutofit fontScale="90000"/>
          </a:bodyPr>
          <a:lstStyle/>
          <a:p>
            <a:r>
              <a:rPr lang="zh-CN" altLang="en-US" sz="8000" dirty="0">
                <a:latin typeface="幼圆" panose="02010509060101010101" pitchFamily="49" charset="-122"/>
                <a:ea typeface="幼圆" panose="02010509060101010101" pitchFamily="49" charset="-122"/>
              </a:rPr>
              <a:t>轻型</a:t>
            </a:r>
            <a:r>
              <a:rPr lang="en-US" altLang="zh-CN" sz="8000" dirty="0">
                <a:latin typeface="幼圆" panose="02010509060101010101" pitchFamily="49" charset="-122"/>
                <a:ea typeface="幼圆" panose="02010509060101010101" pitchFamily="49" charset="-122"/>
              </a:rPr>
              <a:t>GTD</a:t>
            </a:r>
            <a:r>
              <a:rPr lang="zh-CN" altLang="en-US" sz="8000" dirty="0">
                <a:latin typeface="幼圆" panose="02010509060101010101" pitchFamily="49" charset="-122"/>
                <a:ea typeface="幼圆" panose="02010509060101010101" pitchFamily="49" charset="-122"/>
              </a:rPr>
              <a:t>软件设计与制作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15CEDCB-763D-BEBB-89C0-C1A984F9E5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15526" y="3561401"/>
            <a:ext cx="2560948" cy="1547928"/>
          </a:xfrm>
        </p:spPr>
        <p:txBody>
          <a:bodyPr/>
          <a:lstStyle/>
          <a:p>
            <a:r>
              <a:rPr lang="en-US" altLang="zh-CN" dirty="0"/>
              <a:t>2153691 </a:t>
            </a:r>
            <a:r>
              <a:rPr lang="zh-CN" altLang="en-US" dirty="0"/>
              <a:t>邓岳衡</a:t>
            </a:r>
            <a:endParaRPr lang="en-US" altLang="zh-CN" dirty="0"/>
          </a:p>
          <a:p>
            <a:r>
              <a:rPr lang="en-US" altLang="zh-CN" dirty="0"/>
              <a:t>2152588 </a:t>
            </a:r>
            <a:r>
              <a:rPr lang="zh-CN" altLang="en-US" dirty="0"/>
              <a:t>王景岳</a:t>
            </a:r>
            <a:endParaRPr lang="en-US" altLang="zh-CN" dirty="0"/>
          </a:p>
          <a:p>
            <a:r>
              <a:rPr lang="en-US" altLang="zh-CN" dirty="0"/>
              <a:t>2151418 </a:t>
            </a:r>
            <a:r>
              <a:rPr lang="zh-CN" altLang="en-US" dirty="0"/>
              <a:t>张耀华</a:t>
            </a:r>
          </a:p>
        </p:txBody>
      </p:sp>
    </p:spTree>
    <p:extLst>
      <p:ext uri="{BB962C8B-B14F-4D97-AF65-F5344CB8AC3E}">
        <p14:creationId xmlns:p14="http://schemas.microsoft.com/office/powerpoint/2010/main" val="33037210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8EBAC70-AFC1-166A-3672-F438EFA248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470472"/>
            <a:ext cx="1782986" cy="1013459"/>
          </a:xfrm>
        </p:spPr>
        <p:txBody>
          <a:bodyPr>
            <a:normAutofit/>
          </a:bodyPr>
          <a:lstStyle/>
          <a:p>
            <a:r>
              <a:rPr lang="zh-CN" altLang="en-US" sz="6000" dirty="0"/>
              <a:t>讨论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25047B5-30CD-C198-10D5-431FA4E54E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930600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7931D8C-2B1C-18E5-EDE5-EA1F86D2F3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0283"/>
            <a:ext cx="10162880" cy="1180871"/>
          </a:xfrm>
        </p:spPr>
        <p:txBody>
          <a:bodyPr>
            <a:normAutofit/>
          </a:bodyPr>
          <a:lstStyle/>
          <a:p>
            <a:r>
              <a:rPr lang="zh-CN" altLang="en-US" sz="6000" dirty="0"/>
              <a:t>分工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22CF7AA-4994-E8E8-00D9-4354A7DED4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zh-CN" altLang="en-US" sz="3200" dirty="0"/>
              <a:t>代码：王景岳，邓岳衡，张耀华</a:t>
            </a:r>
            <a:endParaRPr lang="en-US" altLang="zh-CN" sz="3200" dirty="0"/>
          </a:p>
          <a:p>
            <a:pPr>
              <a:lnSpc>
                <a:spcPct val="200000"/>
              </a:lnSpc>
            </a:pPr>
            <a:r>
              <a:rPr lang="zh-CN" altLang="en-US" sz="3200" dirty="0"/>
              <a:t>设计：邓岳衡，张耀华</a:t>
            </a:r>
            <a:endParaRPr lang="en-US" altLang="zh-CN" sz="3200" dirty="0"/>
          </a:p>
          <a:p>
            <a:pPr>
              <a:lnSpc>
                <a:spcPct val="200000"/>
              </a:lnSpc>
            </a:pPr>
            <a:r>
              <a:rPr lang="zh-CN" altLang="en-US" sz="3200" dirty="0"/>
              <a:t>素材：王景岳，张耀华</a:t>
            </a:r>
            <a:endParaRPr lang="en-US" altLang="zh-CN" sz="3200" dirty="0"/>
          </a:p>
        </p:txBody>
      </p:sp>
      <p:pic>
        <p:nvPicPr>
          <p:cNvPr id="4098" name="Picture 2" descr="【分工素材】_分工图片大全_分工素材免费下载_千库网png">
            <a:extLst>
              <a:ext uri="{FF2B5EF4-FFF2-40B4-BE49-F238E27FC236}">
                <a16:creationId xmlns:a16="http://schemas.microsoft.com/office/drawing/2014/main" id="{7AA2DC94-18AD-E4EE-356E-503B00FBBF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6464" y="566270"/>
            <a:ext cx="830963" cy="894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41841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51DA48-F03B-AD5D-41A5-7300DAB610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1361" y="403467"/>
            <a:ext cx="9692640" cy="1325562"/>
          </a:xfrm>
        </p:spPr>
        <p:txBody>
          <a:bodyPr>
            <a:normAutofit/>
          </a:bodyPr>
          <a:lstStyle/>
          <a:p>
            <a:r>
              <a:rPr lang="zh-CN" altLang="en-US" sz="6000" dirty="0"/>
              <a:t>工作安排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33BA333-2D9E-968A-C782-D5D33A1014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7666" y="1828800"/>
            <a:ext cx="8595360" cy="4351337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200000"/>
              </a:lnSpc>
            </a:pPr>
            <a:r>
              <a:rPr lang="zh-CN" altLang="en-US" sz="3200" dirty="0"/>
              <a:t>实现时间：八周（第九周</a:t>
            </a:r>
            <a:r>
              <a:rPr lang="en-US" altLang="zh-CN" sz="3200" dirty="0"/>
              <a:t>-</a:t>
            </a:r>
            <a:r>
              <a:rPr lang="zh-CN" altLang="en-US" sz="3200" dirty="0"/>
              <a:t>第十六周）</a:t>
            </a:r>
            <a:endParaRPr lang="en-US" altLang="zh-CN" sz="3200" dirty="0"/>
          </a:p>
          <a:p>
            <a:pPr>
              <a:lnSpc>
                <a:spcPct val="200000"/>
              </a:lnSpc>
            </a:pPr>
            <a:r>
              <a:rPr lang="zh-CN" altLang="en-US" sz="3200" dirty="0"/>
              <a:t>熟悉工具和语言，初步设计</a:t>
            </a:r>
            <a:r>
              <a:rPr lang="en-US" altLang="zh-CN" sz="3200" dirty="0"/>
              <a:t>UI</a:t>
            </a:r>
            <a:r>
              <a:rPr lang="zh-CN" altLang="en-US" sz="3200" dirty="0"/>
              <a:t>和逻辑框架（两周）</a:t>
            </a:r>
            <a:endParaRPr lang="en-US" altLang="zh-CN" sz="3200" dirty="0"/>
          </a:p>
          <a:p>
            <a:pPr>
              <a:lnSpc>
                <a:spcPct val="200000"/>
              </a:lnSpc>
            </a:pPr>
            <a:r>
              <a:rPr lang="zh-CN" altLang="en-US" sz="3200" dirty="0"/>
              <a:t>按计划实现代码，并过程中优化</a:t>
            </a:r>
            <a:r>
              <a:rPr lang="en-US" altLang="zh-CN" sz="3200" dirty="0"/>
              <a:t>UI</a:t>
            </a:r>
            <a:r>
              <a:rPr lang="zh-CN" altLang="en-US" sz="3200" dirty="0"/>
              <a:t>和逻辑（五周）</a:t>
            </a:r>
            <a:endParaRPr lang="en-US" altLang="zh-CN" sz="3200" dirty="0"/>
          </a:p>
          <a:p>
            <a:pPr>
              <a:lnSpc>
                <a:spcPct val="200000"/>
              </a:lnSpc>
            </a:pPr>
            <a:r>
              <a:rPr lang="zh-CN" altLang="en-US" sz="3200" dirty="0"/>
              <a:t>美化</a:t>
            </a:r>
            <a:r>
              <a:rPr lang="en-US" altLang="zh-CN" sz="3200" dirty="0"/>
              <a:t>UI</a:t>
            </a:r>
            <a:r>
              <a:rPr lang="zh-CN" altLang="en-US" sz="3200" dirty="0"/>
              <a:t>，进一步完善功能（一周）</a:t>
            </a:r>
            <a:endParaRPr lang="en-US" altLang="zh-CN" sz="3200" dirty="0"/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3076" name="Picture 4" descr="投资计划确认图标素材图片免费下载-千库网">
            <a:extLst>
              <a:ext uri="{FF2B5EF4-FFF2-40B4-BE49-F238E27FC236}">
                <a16:creationId xmlns:a16="http://schemas.microsoft.com/office/drawing/2014/main" id="{F180FE45-DA6E-3E15-FAF1-D796383B97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8176" y="868527"/>
            <a:ext cx="859180" cy="860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87695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9291723-0D35-11AC-C672-5CFB7CA287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117" y="171133"/>
            <a:ext cx="4205674" cy="1013459"/>
          </a:xfrm>
        </p:spPr>
        <p:txBody>
          <a:bodyPr>
            <a:normAutofit/>
          </a:bodyPr>
          <a:lstStyle/>
          <a:p>
            <a:r>
              <a:rPr lang="zh-CN" altLang="en-US" sz="6000" dirty="0"/>
              <a:t>背景和动机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CA452FD-9038-0FC2-B093-6887A8D971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9622" y="1253765"/>
            <a:ext cx="10576874" cy="5433101"/>
          </a:xfrm>
        </p:spPr>
        <p:txBody>
          <a:bodyPr>
            <a:normAutofit/>
          </a:bodyPr>
          <a:lstStyle/>
          <a:p>
            <a:pPr>
              <a:lnSpc>
                <a:spcPct val="250000"/>
              </a:lnSpc>
            </a:pPr>
            <a:r>
              <a:rPr lang="zh-CN" altLang="en-US" sz="3200" dirty="0"/>
              <a:t>根据</a:t>
            </a:r>
            <a:r>
              <a:rPr lang="en-US" altLang="zh-CN" sz="3200" dirty="0"/>
              <a:t>GTD</a:t>
            </a:r>
            <a:r>
              <a:rPr lang="zh-CN" altLang="en-US" sz="3200" dirty="0"/>
              <a:t>理论，使用</a:t>
            </a:r>
            <a:r>
              <a:rPr lang="en-US" altLang="zh-CN" sz="3200" dirty="0"/>
              <a:t>GTD</a:t>
            </a:r>
            <a:r>
              <a:rPr lang="zh-CN" altLang="en-US" sz="3200" dirty="0"/>
              <a:t>软件提高工作</a:t>
            </a:r>
            <a:r>
              <a:rPr lang="en-US" altLang="zh-CN" sz="3200" dirty="0"/>
              <a:t>/</a:t>
            </a:r>
            <a:r>
              <a:rPr lang="zh-CN" altLang="en-US" sz="3200" dirty="0"/>
              <a:t>学习效率</a:t>
            </a:r>
            <a:endParaRPr lang="en-US" altLang="zh-CN" sz="3200" dirty="0"/>
          </a:p>
          <a:p>
            <a:pPr>
              <a:lnSpc>
                <a:spcPct val="250000"/>
              </a:lnSpc>
            </a:pPr>
            <a:r>
              <a:rPr lang="zh-CN" altLang="en-US" sz="3200" dirty="0"/>
              <a:t>针对经常使用计算机的学生群体的</a:t>
            </a:r>
            <a:r>
              <a:rPr lang="en-US" altLang="zh-CN" sz="3200" dirty="0"/>
              <a:t>PC</a:t>
            </a:r>
            <a:r>
              <a:rPr lang="zh-CN" altLang="en-US" sz="3200" dirty="0"/>
              <a:t>端轻量级“备忘录”</a:t>
            </a:r>
            <a:endParaRPr lang="en-US" altLang="zh-CN" sz="3200" dirty="0"/>
          </a:p>
          <a:p>
            <a:pPr>
              <a:lnSpc>
                <a:spcPct val="250000"/>
              </a:lnSpc>
            </a:pPr>
            <a:r>
              <a:rPr lang="zh-CN" altLang="en-US" sz="3200" dirty="0"/>
              <a:t>针对学生群体通勤，增加天气功能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9CF8C88-6AAE-46F6-2815-60169501D4CD}"/>
              </a:ext>
            </a:extLst>
          </p:cNvPr>
          <p:cNvSpPr txBox="1"/>
          <p:nvPr/>
        </p:nvSpPr>
        <p:spPr>
          <a:xfrm>
            <a:off x="715117" y="2413110"/>
            <a:ext cx="5580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800" dirty="0"/>
              <a:t>通过收纳整理实施等步骤，有序地执行各天计划</a:t>
            </a:r>
            <a:r>
              <a:rPr lang="en-US" altLang="zh-CN" sz="1800" dirty="0"/>
              <a:t>/</a:t>
            </a:r>
            <a:r>
              <a:rPr lang="zh-CN" altLang="en-US" sz="1800" dirty="0"/>
              <a:t>活动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20DD48F-554B-49BE-4EB0-F22017029903}"/>
              </a:ext>
            </a:extLst>
          </p:cNvPr>
          <p:cNvSpPr txBox="1"/>
          <p:nvPr/>
        </p:nvSpPr>
        <p:spPr>
          <a:xfrm>
            <a:off x="715117" y="3890893"/>
            <a:ext cx="6949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设计</a:t>
            </a:r>
            <a:r>
              <a:rPr lang="en-US" altLang="zh-CN" dirty="0"/>
              <a:t>/</a:t>
            </a:r>
            <a:r>
              <a:rPr lang="zh-CN" altLang="en-US" dirty="0"/>
              <a:t>代码</a:t>
            </a:r>
            <a:r>
              <a:rPr lang="en-US" altLang="zh-CN" dirty="0"/>
              <a:t>/</a:t>
            </a:r>
            <a:r>
              <a:rPr lang="zh-CN" altLang="en-US" dirty="0"/>
              <a:t>文档等过程中，无需抽身便可以轻松获取“备忘录”信息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0121F0F-2DC9-560C-D083-46519C140517}"/>
              </a:ext>
            </a:extLst>
          </p:cNvPr>
          <p:cNvSpPr txBox="1"/>
          <p:nvPr/>
        </p:nvSpPr>
        <p:spPr>
          <a:xfrm>
            <a:off x="715117" y="5288879"/>
            <a:ext cx="8586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为宿舍</a:t>
            </a:r>
            <a:r>
              <a:rPr lang="en-US" altLang="zh-CN" dirty="0"/>
              <a:t>/</a:t>
            </a:r>
            <a:r>
              <a:rPr lang="zh-CN" altLang="en-US" dirty="0"/>
              <a:t>图书馆</a:t>
            </a:r>
            <a:r>
              <a:rPr lang="en-US" altLang="zh-CN" dirty="0"/>
              <a:t>/</a:t>
            </a:r>
            <a:r>
              <a:rPr lang="zh-CN" altLang="en-US" dirty="0"/>
              <a:t>教室</a:t>
            </a:r>
            <a:r>
              <a:rPr lang="en-US" altLang="zh-CN" dirty="0"/>
              <a:t>/</a:t>
            </a:r>
            <a:r>
              <a:rPr lang="zh-CN" altLang="en-US" dirty="0"/>
              <a:t>食堂的通勤保驾护航，避免“出门忘带伞</a:t>
            </a:r>
            <a:r>
              <a:rPr lang="en-US" altLang="zh-CN" dirty="0"/>
              <a:t>/</a:t>
            </a:r>
            <a:r>
              <a:rPr lang="zh-CN" altLang="en-US" dirty="0"/>
              <a:t>天冷忘穿衣”的烦恼</a:t>
            </a:r>
          </a:p>
        </p:txBody>
      </p:sp>
    </p:spTree>
    <p:extLst>
      <p:ext uri="{BB962C8B-B14F-4D97-AF65-F5344CB8AC3E}">
        <p14:creationId xmlns:p14="http://schemas.microsoft.com/office/powerpoint/2010/main" val="31271981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6C8106-932E-E3A4-AF58-CDBEEDF5F1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3336" y="263190"/>
            <a:ext cx="3508091" cy="993738"/>
          </a:xfrm>
        </p:spPr>
        <p:txBody>
          <a:bodyPr>
            <a:normAutofit/>
          </a:bodyPr>
          <a:lstStyle/>
          <a:p>
            <a:r>
              <a:rPr lang="zh-CN" altLang="en-US" sz="6000" dirty="0"/>
              <a:t>相关产品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233F796-51F5-B710-EC55-772B142B00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3336" y="1383342"/>
            <a:ext cx="8595360" cy="523221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2800" dirty="0"/>
              <a:t>重型</a:t>
            </a:r>
            <a:r>
              <a:rPr lang="en-US" altLang="zh-CN" sz="2800" dirty="0"/>
              <a:t>GTD</a:t>
            </a:r>
            <a:r>
              <a:rPr lang="zh-CN" altLang="en-US" sz="2800" dirty="0"/>
              <a:t>软件：</a:t>
            </a:r>
            <a:r>
              <a:rPr lang="en-US" altLang="zh-CN" sz="2800" dirty="0"/>
              <a:t>Things, </a:t>
            </a:r>
            <a:r>
              <a:rPr lang="en-US" altLang="zh-CN" sz="2800" dirty="0" err="1"/>
              <a:t>OmniFocus</a:t>
            </a:r>
            <a:r>
              <a:rPr lang="zh-CN" altLang="en-US" sz="2800" dirty="0"/>
              <a:t>，</a:t>
            </a:r>
            <a:r>
              <a:rPr lang="en-US" altLang="zh-CN" sz="2800" dirty="0" err="1"/>
              <a:t>ticktick</a:t>
            </a:r>
            <a:r>
              <a:rPr lang="en-US" altLang="zh-CN" sz="2800" dirty="0"/>
              <a:t>(</a:t>
            </a:r>
            <a:r>
              <a:rPr lang="zh-CN" altLang="en-US" sz="2800" dirty="0"/>
              <a:t>滴答清单</a:t>
            </a:r>
            <a:r>
              <a:rPr lang="en-US" altLang="zh-CN" sz="2800" dirty="0"/>
              <a:t>)</a:t>
            </a:r>
          </a:p>
          <a:p>
            <a:pPr marL="0" indent="0">
              <a:buNone/>
            </a:pPr>
            <a:endParaRPr lang="en-US" altLang="zh-CN" sz="2800" dirty="0"/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1026" name="Picture 2" descr="Things 的图像结果">
            <a:extLst>
              <a:ext uri="{FF2B5EF4-FFF2-40B4-BE49-F238E27FC236}">
                <a16:creationId xmlns:a16="http://schemas.microsoft.com/office/drawing/2014/main" id="{B44C71FD-909F-F2AF-3236-C50237901F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7543" y="2073083"/>
            <a:ext cx="1704975" cy="191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DBE58412-88E5-14A2-D769-8D8144D6CF87}"/>
              </a:ext>
            </a:extLst>
          </p:cNvPr>
          <p:cNvSpPr txBox="1"/>
          <p:nvPr/>
        </p:nvSpPr>
        <p:spPr>
          <a:xfrm>
            <a:off x="1073336" y="4154129"/>
            <a:ext cx="85953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轻型</a:t>
            </a:r>
            <a:r>
              <a:rPr lang="en-US" altLang="zh-CN" sz="2800" dirty="0"/>
              <a:t>GTD</a:t>
            </a:r>
            <a:r>
              <a:rPr lang="zh-CN" altLang="en-US" sz="2800" dirty="0"/>
              <a:t>软件：</a:t>
            </a:r>
            <a:r>
              <a:rPr lang="en-US" altLang="zh-CN" sz="2800" dirty="0" err="1"/>
              <a:t>stikcy</a:t>
            </a:r>
            <a:r>
              <a:rPr lang="en-US" altLang="zh-CN" sz="2800" dirty="0"/>
              <a:t> notes(windows), </a:t>
            </a:r>
            <a:r>
              <a:rPr lang="en-US" altLang="zh-CN" sz="2800" dirty="0" err="1"/>
              <a:t>todo</a:t>
            </a:r>
            <a:r>
              <a:rPr lang="en-US" altLang="zh-CN" sz="2800" dirty="0"/>
              <a:t>(windows)</a:t>
            </a:r>
          </a:p>
        </p:txBody>
      </p:sp>
      <p:pic>
        <p:nvPicPr>
          <p:cNvPr id="1030" name="Picture 6" descr="OmniFocus 的图像结果">
            <a:extLst>
              <a:ext uri="{FF2B5EF4-FFF2-40B4-BE49-F238E27FC236}">
                <a16:creationId xmlns:a16="http://schemas.microsoft.com/office/drawing/2014/main" id="{BA978FDC-4B9F-B268-EB89-894ECEB702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8994" y="2262408"/>
            <a:ext cx="1772165" cy="153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ticktick 的图像结果">
            <a:extLst>
              <a:ext uri="{FF2B5EF4-FFF2-40B4-BE49-F238E27FC236}">
                <a16:creationId xmlns:a16="http://schemas.microsoft.com/office/drawing/2014/main" id="{97309F13-B1C2-CED3-46FB-5EA344A8A3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7635" y="2073083"/>
            <a:ext cx="1772165" cy="1834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stikcy notes windows icon 的图像结果">
            <a:extLst>
              <a:ext uri="{FF2B5EF4-FFF2-40B4-BE49-F238E27FC236}">
                <a16:creationId xmlns:a16="http://schemas.microsoft.com/office/drawing/2014/main" id="{A79841BD-77F7-AC29-91A8-E92F3BBB1F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7381" y="4843870"/>
            <a:ext cx="1607290" cy="1823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ToDo windows icon 的图像结果">
            <a:extLst>
              <a:ext uri="{FF2B5EF4-FFF2-40B4-BE49-F238E27FC236}">
                <a16:creationId xmlns:a16="http://schemas.microsoft.com/office/drawing/2014/main" id="{6A9050DF-F2FE-2ACB-F77D-DCEA6A388C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7501" y="4843870"/>
            <a:ext cx="1708374" cy="1800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33143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Microsoft To-Do for Mac review - TechnoEXPRESS">
            <a:extLst>
              <a:ext uri="{FF2B5EF4-FFF2-40B4-BE49-F238E27FC236}">
                <a16:creationId xmlns:a16="http://schemas.microsoft.com/office/drawing/2014/main" id="{2F5CBE42-2F9E-00D8-BDA6-3FA69D2E86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9343" y="1979629"/>
            <a:ext cx="6487556" cy="4878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BD616E70-619B-DADD-D36F-2B6FAECB1A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5748" y="414779"/>
            <a:ext cx="2206658" cy="952107"/>
          </a:xfrm>
        </p:spPr>
        <p:txBody>
          <a:bodyPr>
            <a:normAutofit/>
          </a:bodyPr>
          <a:lstStyle/>
          <a:p>
            <a:r>
              <a:rPr lang="zh-CN" altLang="en-US" sz="6000" dirty="0"/>
              <a:t>目标</a:t>
            </a:r>
          </a:p>
        </p:txBody>
      </p:sp>
      <p:pic>
        <p:nvPicPr>
          <p:cNvPr id="2062" name="Picture 14" descr="微软todo手机版免费下载-微软todo中文版app(Microsofttodo)下载v2.84.435.00 安卓官方版-2265安卓网">
            <a:extLst>
              <a:ext uri="{FF2B5EF4-FFF2-40B4-BE49-F238E27FC236}">
                <a16:creationId xmlns:a16="http://schemas.microsoft.com/office/drawing/2014/main" id="{057C16D8-B028-E30B-1289-89B673518F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029" y="1676159"/>
            <a:ext cx="2681891" cy="4767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C17D96C-71AB-7838-02A6-7AC7CAA698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63040" y="175626"/>
            <a:ext cx="7493212" cy="215627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>基本类似</a:t>
            </a:r>
            <a:r>
              <a:rPr lang="en-US" altLang="zh-CN" sz="2400" dirty="0" err="1"/>
              <a:t>ToDo</a:t>
            </a:r>
            <a:r>
              <a:rPr lang="zh-CN" altLang="en-US" sz="2400" dirty="0"/>
              <a:t>的</a:t>
            </a:r>
            <a:r>
              <a:rPr lang="en-US" altLang="zh-CN" sz="2400" dirty="0"/>
              <a:t>UI</a:t>
            </a:r>
            <a:r>
              <a:rPr lang="zh-CN" altLang="en-US" sz="2400" dirty="0"/>
              <a:t>设计和风格。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zh-CN" altLang="en-US" sz="2400" dirty="0"/>
              <a:t>深刻剖析</a:t>
            </a:r>
            <a:r>
              <a:rPr lang="en-US" altLang="zh-CN" sz="2400" dirty="0" err="1"/>
              <a:t>ToDo</a:t>
            </a:r>
            <a:r>
              <a:rPr lang="zh-CN" altLang="en-US" sz="2400" dirty="0"/>
              <a:t>的设计排版的优缺点基础上，简化页 面排版布局，进一步优化图标设计。</a:t>
            </a:r>
          </a:p>
        </p:txBody>
      </p:sp>
    </p:spTree>
    <p:extLst>
      <p:ext uri="{BB962C8B-B14F-4D97-AF65-F5344CB8AC3E}">
        <p14:creationId xmlns:p14="http://schemas.microsoft.com/office/powerpoint/2010/main" val="33317636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616E70-619B-DADD-D36F-2B6FAECB1A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5748" y="414779"/>
            <a:ext cx="2206658" cy="952107"/>
          </a:xfrm>
        </p:spPr>
        <p:txBody>
          <a:bodyPr>
            <a:normAutofit/>
          </a:bodyPr>
          <a:lstStyle/>
          <a:p>
            <a:r>
              <a:rPr lang="zh-CN" altLang="en-US" sz="6000" dirty="0"/>
              <a:t>目标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C17D96C-71AB-7838-02A6-7AC7CAA698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5748" y="1467099"/>
            <a:ext cx="9629662" cy="215627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>在主界面实现类似</a:t>
            </a:r>
            <a:r>
              <a:rPr lang="en-US" altLang="zh-CN" sz="2400" dirty="0" err="1"/>
              <a:t>ToDo</a:t>
            </a:r>
            <a:r>
              <a:rPr lang="zh-CN" altLang="en-US" sz="2400" dirty="0"/>
              <a:t>的任务展示，支持任务的创建、删除、完成、修改和设置截止日期。用户可以对当日任务、未来任务和长期任务的规划进行设置。</a:t>
            </a:r>
            <a:endParaRPr lang="en-US" altLang="zh-CN" sz="24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3551DB7-4402-6243-E768-89C7821D71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3490" y="2747999"/>
            <a:ext cx="5138773" cy="3832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4092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FB8D249-1179-A53A-307B-6C72599450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09011" y="2230341"/>
            <a:ext cx="8513724" cy="2083881"/>
          </a:xfr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400"/>
              </a:spcBef>
              <a:spcAft>
                <a:spcPts val="200"/>
              </a:spcAft>
              <a:buClr>
                <a:srgbClr val="6F6F74"/>
              </a:buClr>
              <a:buSzPct val="80000"/>
              <a:buNone/>
              <a:tabLst/>
              <a:defRPr/>
            </a:pPr>
            <a:r>
              <a:rPr kumimoji="0" lang="en-US" altLang="zh-CN" sz="2000" b="0" i="0" u="none" strike="noStrike" kern="1200" cap="none" spc="1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(1)</a:t>
            </a:r>
            <a:r>
              <a:rPr kumimoji="0" lang="zh-CN" altLang="en-US" sz="2000" b="0" i="0" u="none" strike="noStrike" kern="1200" cap="none" spc="1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解决 </a:t>
            </a:r>
            <a:r>
              <a:rPr kumimoji="0" lang="en-US" altLang="zh-CN" sz="2000" b="0" i="0" u="none" strike="noStrike" kern="1200" cap="none" spc="1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ToDo</a:t>
            </a:r>
            <a:r>
              <a:rPr kumimoji="0" lang="en-US" altLang="zh-CN" sz="2000" b="0" i="0" u="none" strike="noStrike" kern="1200" cap="none" spc="1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zh-CN" altLang="en-US" sz="2000" b="0" i="0" u="none" strike="noStrike" kern="1200" cap="none" spc="1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最小化视图中“添加任务”文本框的遮挡问题</a:t>
            </a:r>
            <a:endParaRPr kumimoji="0" lang="en-US" altLang="zh-CN" sz="2000" b="0" i="0" u="none" strike="noStrike" kern="1200" cap="none" spc="1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28800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200"/>
              </a:spcAft>
              <a:buClr>
                <a:srgbClr val="6F6F74"/>
              </a:buClr>
              <a:buSzPct val="80000"/>
              <a:buNone/>
              <a:tabLst/>
              <a:defRPr/>
            </a:pPr>
            <a:r>
              <a:rPr kumimoji="0" lang="zh-CN" altLang="en-US" sz="2000" b="0" i="0" u="none" strike="noStrike" kern="1200" cap="none" spc="1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“添加任务”只有当鼠标在小窗口内时才会显示，其余情况下隐藏，不会  遮挡任务；如果想要添加任务只需将鼠标移入小窗口，“添加任务”就会重新</a:t>
            </a:r>
            <a:r>
              <a:rPr lang="zh-CN" altLang="en-US" sz="2000" dirty="0">
                <a:solidFill>
                  <a:srgbClr val="000000"/>
                </a:solidFill>
                <a:latin typeface="等线" panose="020F0502020204030204"/>
                <a:ea typeface="等线" panose="02010600030101010101" pitchFamily="2" charset="-122"/>
              </a:rPr>
              <a:t>出现，点击即可添加任务。</a:t>
            </a:r>
            <a:endParaRPr kumimoji="0" lang="en-US" altLang="zh-CN" sz="2000" b="0" i="0" u="none" strike="noStrike" kern="1200" cap="none" spc="1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C4E0A5E8-B365-708E-B46B-018ADB03F1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0554"/>
            <a:ext cx="1839547" cy="980386"/>
          </a:xfrm>
        </p:spPr>
        <p:txBody>
          <a:bodyPr>
            <a:normAutofit/>
          </a:bodyPr>
          <a:lstStyle/>
          <a:p>
            <a:r>
              <a:rPr lang="zh-CN" altLang="en-US" sz="6000" dirty="0"/>
              <a:t>目标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2FD95C1-4FCD-32EA-5F08-FA83795E17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8690" y="4522183"/>
            <a:ext cx="2729033" cy="190120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88DE3E4-87EA-125F-246D-3A233A7AF1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6257" y="4522183"/>
            <a:ext cx="2730467" cy="1534129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828140D1-BFB8-25C8-606B-7D5452E630D8}"/>
              </a:ext>
            </a:extLst>
          </p:cNvPr>
          <p:cNvSpPr txBox="1"/>
          <p:nvPr/>
        </p:nvSpPr>
        <p:spPr>
          <a:xfrm>
            <a:off x="1743959" y="386499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2" name="内容占位符 2">
            <a:extLst>
              <a:ext uri="{FF2B5EF4-FFF2-40B4-BE49-F238E27FC236}">
                <a16:creationId xmlns:a16="http://schemas.microsoft.com/office/drawing/2014/main" id="{E2B2FB09-9756-FBF2-99EA-6B170B2899BC}"/>
              </a:ext>
            </a:extLst>
          </p:cNvPr>
          <p:cNvSpPr txBox="1">
            <a:spLocks/>
          </p:cNvSpPr>
          <p:nvPr/>
        </p:nvSpPr>
        <p:spPr>
          <a:xfrm>
            <a:off x="1253327" y="1152203"/>
            <a:ext cx="9629662" cy="21562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400" dirty="0"/>
              <a:t>实现类似</a:t>
            </a:r>
            <a:r>
              <a:rPr lang="en-US" altLang="zh-CN" sz="2400" dirty="0" err="1"/>
              <a:t>ToDo</a:t>
            </a:r>
            <a:r>
              <a:rPr lang="zh-CN" altLang="en-US" sz="2400" dirty="0"/>
              <a:t>的最小化视图展示，但是做了如下优化：</a:t>
            </a: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26842090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FB8D249-1179-A53A-307B-6C72599450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196307"/>
            <a:ext cx="8739967" cy="1919190"/>
          </a:xfrm>
        </p:spPr>
        <p:txBody>
          <a:bodyPr>
            <a:normAutofit fontScale="25000" lnSpcReduction="20000"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400"/>
              </a:spcBef>
              <a:spcAft>
                <a:spcPts val="200"/>
              </a:spcAft>
              <a:buClr>
                <a:srgbClr val="6F6F74"/>
              </a:buClr>
              <a:buSzPct val="80000"/>
              <a:buNone/>
              <a:tabLst/>
              <a:defRPr/>
            </a:pPr>
            <a:r>
              <a:rPr kumimoji="0" lang="en-US" altLang="zh-CN" sz="8000" b="0" i="0" u="none" strike="noStrike" kern="1200" cap="none" spc="1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(2)</a:t>
            </a:r>
            <a:r>
              <a:rPr kumimoji="0" lang="zh-CN" altLang="en-US" sz="8000" b="0" i="0" u="none" strike="noStrike" kern="1200" cap="none" spc="1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增加 </a:t>
            </a:r>
            <a:r>
              <a:rPr kumimoji="0" lang="en-US" altLang="zh-CN" sz="8000" b="0" i="0" u="none" strike="noStrike" kern="1200" cap="none" spc="1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ToDo</a:t>
            </a:r>
            <a:r>
              <a:rPr kumimoji="0" lang="en-US" altLang="zh-CN" sz="8000" b="0" i="0" u="none" strike="noStrike" kern="1200" cap="none" spc="1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zh-CN" altLang="en-US" sz="8000" b="0" i="0" u="none" strike="noStrike" kern="1200" cap="none" spc="1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最小化视图收缩进出屏幕</a:t>
            </a:r>
            <a:r>
              <a:rPr kumimoji="0" lang="en-US" altLang="zh-CN" sz="8000" b="0" i="0" u="none" strike="noStrike" kern="1200" cap="none" spc="1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/</a:t>
            </a:r>
            <a:r>
              <a:rPr kumimoji="0" lang="zh-CN" altLang="en-US" sz="8000" b="0" i="0" u="none" strike="noStrike" kern="1200" cap="none" spc="1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透明的功能</a:t>
            </a:r>
            <a:endParaRPr kumimoji="0" lang="en-US" altLang="zh-CN" sz="8000" b="0" i="0" u="none" strike="noStrike" kern="1200" cap="none" spc="1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288000" indent="0">
              <a:lnSpc>
                <a:spcPct val="110000"/>
              </a:lnSpc>
              <a:buClr>
                <a:srgbClr val="6F6F74"/>
              </a:buClr>
              <a:buNone/>
              <a:defRPr/>
            </a:pPr>
            <a:r>
              <a:rPr kumimoji="0" lang="zh-CN" altLang="en-US" sz="8000" b="0" i="0" u="none" strike="noStrike" kern="1200" cap="none" spc="1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效果类似</a:t>
            </a:r>
            <a:r>
              <a:rPr kumimoji="0" lang="en-US" altLang="zh-CN" sz="8000" b="0" i="0" u="none" strike="noStrike" kern="1200" cap="none" spc="1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QQ</a:t>
            </a:r>
            <a:r>
              <a:rPr kumimoji="0" lang="zh-CN" altLang="en-US" sz="8000" b="0" i="0" u="none" strike="noStrike" kern="1200" cap="none" spc="1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的贴边隐藏功能</a:t>
            </a:r>
            <a:r>
              <a:rPr lang="zh-CN" altLang="en-US" sz="8000" dirty="0">
                <a:solidFill>
                  <a:srgbClr val="000000"/>
                </a:solidFill>
                <a:latin typeface="等线" panose="020F0502020204030204"/>
                <a:ea typeface="等线" panose="02010600030101010101" pitchFamily="2" charset="-122"/>
              </a:rPr>
              <a:t>，当窗口移动到桌面上、左、右边缘时，鼠标离开窗口，窗口将会自动向边缘隐藏，当鼠标回到靠边的位置，窗口又会重新显示出来。这样就可以在使用时将最小化视图贴边隐藏起来，想要查看时只需移动一下鼠标，方便快捷。</a:t>
            </a:r>
          </a:p>
          <a:p>
            <a:pPr marL="0" indent="0">
              <a:lnSpc>
                <a:spcPct val="100000"/>
              </a:lnSpc>
              <a:buClr>
                <a:srgbClr val="6F6F74"/>
              </a:buClr>
              <a:buNone/>
              <a:defRPr/>
            </a:pPr>
            <a:endParaRPr lang="en-US" altLang="zh-CN" sz="2000" dirty="0">
              <a:solidFill>
                <a:srgbClr val="000000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C4E0A5E8-B365-708E-B46B-018ADB03F1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0554"/>
            <a:ext cx="1839547" cy="980386"/>
          </a:xfrm>
        </p:spPr>
        <p:txBody>
          <a:bodyPr>
            <a:normAutofit/>
          </a:bodyPr>
          <a:lstStyle/>
          <a:p>
            <a:r>
              <a:rPr lang="zh-CN" altLang="en-US" sz="6000" dirty="0"/>
              <a:t>目标</a:t>
            </a:r>
          </a:p>
        </p:txBody>
      </p:sp>
      <p:pic>
        <p:nvPicPr>
          <p:cNvPr id="5122" name="Picture 2" descr="在这里插入图片描述">
            <a:extLst>
              <a:ext uri="{FF2B5EF4-FFF2-40B4-BE49-F238E27FC236}">
                <a16:creationId xmlns:a16="http://schemas.microsoft.com/office/drawing/2014/main" id="{E8B17151-6BE4-980C-94AD-3C77B1AA91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7641" y="3643651"/>
            <a:ext cx="4075522" cy="2291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828140D1-BFB8-25C8-606B-7D5452E630D8}"/>
              </a:ext>
            </a:extLst>
          </p:cNvPr>
          <p:cNvSpPr txBox="1"/>
          <p:nvPr/>
        </p:nvSpPr>
        <p:spPr>
          <a:xfrm>
            <a:off x="1743959" y="386499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642841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 descr="天气图标|UI|图标|小青年17 - 原创作品 - 站酷 (ZCOOL)">
            <a:extLst>
              <a:ext uri="{FF2B5EF4-FFF2-40B4-BE49-F238E27FC236}">
                <a16:creationId xmlns:a16="http://schemas.microsoft.com/office/drawing/2014/main" id="{E8CA59AA-C1C0-2036-8ED1-964AC20C11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0584" y="3265804"/>
            <a:ext cx="3987848" cy="3299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标题 1">
            <a:extLst>
              <a:ext uri="{FF2B5EF4-FFF2-40B4-BE49-F238E27FC236}">
                <a16:creationId xmlns:a16="http://schemas.microsoft.com/office/drawing/2014/main" id="{F92DA5B4-F72C-D789-3B78-E11F7BC00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6458" y="223303"/>
            <a:ext cx="1914770" cy="1002532"/>
          </a:xfrm>
        </p:spPr>
        <p:txBody>
          <a:bodyPr>
            <a:normAutofit/>
          </a:bodyPr>
          <a:lstStyle/>
          <a:p>
            <a:r>
              <a:rPr lang="zh-CN" altLang="en-US" sz="6000" dirty="0"/>
              <a:t>目标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8AC9A28-8519-692D-06FD-70DF18909B7C}"/>
              </a:ext>
            </a:extLst>
          </p:cNvPr>
          <p:cNvSpPr txBox="1"/>
          <p:nvPr/>
        </p:nvSpPr>
        <p:spPr>
          <a:xfrm>
            <a:off x="1322544" y="1532790"/>
            <a:ext cx="8104259" cy="16773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1400"/>
              </a:spcBef>
              <a:spcAft>
                <a:spcPts val="200"/>
              </a:spcAft>
              <a:buClr>
                <a:srgbClr val="6F6F74"/>
              </a:buClr>
              <a:buSzPct val="80000"/>
              <a:tabLst/>
              <a:defRPr/>
            </a:pPr>
            <a:r>
              <a:rPr kumimoji="0" lang="en-US" altLang="zh-CN" sz="2000" b="0" i="0" u="none" strike="noStrike" kern="1200" cap="none" spc="1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(3)</a:t>
            </a:r>
            <a:r>
              <a:rPr kumimoji="0" lang="zh-CN" altLang="en-US" sz="2000" b="0" i="0" u="none" strike="noStrike" kern="1200" cap="none" spc="1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增加天气显示功能，为学生出门保驾护航。</a:t>
            </a:r>
            <a:endParaRPr kumimoji="0" lang="en-US" altLang="zh-CN" sz="2000" b="0" i="0" u="none" strike="noStrike" kern="1200" cap="none" spc="1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288000" marR="0" lvl="0" algn="l" defTabSz="914400" rtl="0" eaLnBrk="1" fontAlgn="auto" latinLnBrk="0" hangingPunct="1">
              <a:spcBef>
                <a:spcPts val="1400"/>
              </a:spcBef>
              <a:spcAft>
                <a:spcPts val="200"/>
              </a:spcAft>
              <a:buClr>
                <a:srgbClr val="6F6F74"/>
              </a:buClr>
              <a:buSzPct val="80000"/>
              <a:tabLst/>
              <a:defRPr/>
            </a:pPr>
            <a:r>
              <a:rPr kumimoji="0" lang="zh-CN" altLang="en-US" sz="2000" b="0" i="0" u="none" strike="noStrike" kern="1200" cap="none" spc="1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在最小化视图中增加简易的天气展示，可以方便地查看当前的天气情况。</a:t>
            </a:r>
          </a:p>
          <a:p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1F9DF0EF-5A9E-F7FF-5E8C-260FA2A727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2545" y="3265804"/>
            <a:ext cx="4224161" cy="1809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4737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0C583DE-9DBB-80C8-EA76-E29190EF11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6458" y="1225835"/>
            <a:ext cx="9117040" cy="2271509"/>
          </a:xfrm>
        </p:spPr>
        <p:txBody>
          <a:bodyPr>
            <a:normAutofit fontScale="92500" lnSpcReduction="20000"/>
          </a:bodyPr>
          <a:lstStyle/>
          <a:p>
            <a:pPr marL="182880" marR="0" lvl="0" indent="-182880" algn="l" defTabSz="914400" rtl="0" eaLnBrk="1" fontAlgn="auto" latinLnBrk="0" hangingPunct="1">
              <a:lnSpc>
                <a:spcPct val="150000"/>
              </a:lnSpc>
              <a:spcBef>
                <a:spcPts val="1400"/>
              </a:spcBef>
              <a:spcAft>
                <a:spcPts val="200"/>
              </a:spcAft>
              <a:buClr>
                <a:srgbClr val="6F6F74"/>
              </a:buClr>
              <a:buSzPct val="80000"/>
              <a:buFont typeface="Arial" pitchFamily="34" charset="0"/>
              <a:buChar char="•"/>
              <a:tabLst/>
              <a:defRPr/>
            </a:pPr>
            <a:r>
              <a:rPr kumimoji="0" lang="zh-CN" altLang="en-US" sz="2800" b="0" i="0" u="none" strike="noStrike" kern="1200" cap="none" spc="1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增加日历视图，一眼掌握当月日程分布</a:t>
            </a:r>
            <a:endParaRPr kumimoji="0" lang="en-US" altLang="zh-CN" sz="2800" b="0" i="0" u="none" strike="noStrike" kern="1200" cap="none" spc="1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21600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200"/>
              </a:spcAft>
              <a:buClr>
                <a:srgbClr val="6F6F74"/>
              </a:buClr>
              <a:buSzPct val="80000"/>
              <a:buNone/>
              <a:tabLst/>
              <a:defRPr/>
            </a:pPr>
            <a:r>
              <a:rPr kumimoji="0" lang="zh-CN" altLang="en-US" sz="2800" b="0" i="0" u="none" strike="noStrike" kern="1200" cap="none" spc="1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日历视图中展示所有截止日期的分布情况，对于截止日期在日历上用背景色进行标识，通过背景色的深浅表现截止日期的重叠，即若某一天是较多活动的截止日期，则其背景色也就较深。类似</a:t>
            </a:r>
            <a:r>
              <a:rPr kumimoji="0" lang="en-US" altLang="zh-CN" sz="2800" b="0" i="0" u="none" strike="noStrike" kern="1200" cap="none" spc="1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GitHub</a:t>
            </a:r>
            <a:r>
              <a:rPr kumimoji="0" lang="zh-CN" altLang="en-US" sz="2800" b="0" i="0" u="none" strike="noStrike" kern="1200" cap="none" spc="1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中的</a:t>
            </a:r>
            <a:r>
              <a:rPr kumimoji="0" lang="en-US" altLang="zh-CN" sz="2800" b="0" i="0" u="none" strike="noStrike" kern="1200" cap="none" spc="1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contributions</a:t>
            </a:r>
            <a:r>
              <a:rPr kumimoji="0" lang="zh-CN" altLang="en-US" sz="2800" b="0" i="0" u="none" strike="noStrike" kern="1200" cap="none" spc="1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展示。</a:t>
            </a:r>
            <a:endParaRPr kumimoji="0" lang="en-US" altLang="zh-CN" sz="2800" b="0" i="0" u="none" strike="noStrike" kern="1200" cap="none" spc="1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F92DA5B4-F72C-D789-3B78-E11F7BC00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6458" y="223303"/>
            <a:ext cx="1914770" cy="1002532"/>
          </a:xfrm>
        </p:spPr>
        <p:txBody>
          <a:bodyPr>
            <a:normAutofit/>
          </a:bodyPr>
          <a:lstStyle/>
          <a:p>
            <a:r>
              <a:rPr lang="zh-CN" altLang="en-US" sz="6000" dirty="0"/>
              <a:t>目标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073939B-771B-5A09-654F-C1D4B9E572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6440" y="3357704"/>
            <a:ext cx="2696687" cy="309906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F7746D9-3296-F72B-80E1-A8EDB3E2B0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497344"/>
            <a:ext cx="3324730" cy="2761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563555"/>
      </p:ext>
    </p:extLst>
  </p:cSld>
  <p:clrMapOvr>
    <a:masterClrMapping/>
  </p:clrMapOvr>
</p:sld>
</file>

<file path=ppt/theme/theme1.xml><?xml version="1.0" encoding="utf-8"?>
<a:theme xmlns:a="http://schemas.openxmlformats.org/drawingml/2006/main" name="风景">
  <a:themeElements>
    <a:clrScheme name="风景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风景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TM03457515[[fn=风景]]</Template>
  <TotalTime>200</TotalTime>
  <Words>551</Words>
  <Application>Microsoft Office PowerPoint</Application>
  <PresentationFormat>宽屏</PresentationFormat>
  <Paragraphs>42</Paragraphs>
  <Slides>12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18" baseType="lpstr">
      <vt:lpstr>等线</vt:lpstr>
      <vt:lpstr>等线 Light</vt:lpstr>
      <vt:lpstr>幼圆</vt:lpstr>
      <vt:lpstr>Arial</vt:lpstr>
      <vt:lpstr>Wingdings 2</vt:lpstr>
      <vt:lpstr>风景</vt:lpstr>
      <vt:lpstr>轻型GTD软件设计与制作</vt:lpstr>
      <vt:lpstr>背景和动机</vt:lpstr>
      <vt:lpstr>相关产品</vt:lpstr>
      <vt:lpstr>目标</vt:lpstr>
      <vt:lpstr>目标</vt:lpstr>
      <vt:lpstr>目标</vt:lpstr>
      <vt:lpstr>目标</vt:lpstr>
      <vt:lpstr>目标</vt:lpstr>
      <vt:lpstr>目标</vt:lpstr>
      <vt:lpstr>讨论</vt:lpstr>
      <vt:lpstr>分工</vt:lpstr>
      <vt:lpstr>工作安排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备忘录</dc:title>
  <dc:creator>904579865@qq.com</dc:creator>
  <cp:lastModifiedBy>王 景岳</cp:lastModifiedBy>
  <cp:revision>69</cp:revision>
  <dcterms:created xsi:type="dcterms:W3CDTF">2023-04-11T10:50:58Z</dcterms:created>
  <dcterms:modified xsi:type="dcterms:W3CDTF">2023-04-15T06:02:44Z</dcterms:modified>
</cp:coreProperties>
</file>